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2" d="100"/>
          <a:sy n="72" d="100"/>
        </p:scale>
        <p:origin x="1626"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5/31/2024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5/31/2024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5/31/2024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Spacious Detached Bungalow Located In Sought After Location With Manageable Gardens And Off Road Parking</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Fully Modernised &amp; Refurbished Over The Past 14 Years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Spacious Lounge/Dining Room • Well Equipped Modern Kitchen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Conservatory Extension • </a:t>
            </a:r>
            <a:r>
              <a:rPr lang="en-GB" sz="1200" dirty="0">
                <a:solidFill>
                  <a:srgbClr val="000000"/>
                </a:solidFill>
                <a:latin typeface="Helvetica" panose="020B0604020202020204" pitchFamily="34" charset="0"/>
                <a:ea typeface="Times New Roman" panose="02020603050405020304" pitchFamily="18" charset="0"/>
                <a:cs typeface="HelveticaNeueLT-Roman"/>
              </a:rPr>
              <a:t>Study/</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Utility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Double Bedrooms • Stylish Shower Room/WC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Gas Central Heating &amp;Double Glazed Windows •</a:t>
            </a:r>
            <a:r>
              <a:rPr lang="en-GB" sz="1200" dirty="0">
                <a:solidFill>
                  <a:srgbClr val="000000"/>
                </a:solidFill>
                <a:latin typeface="Helvetica" panose="020B0604020202020204" pitchFamily="34" charset="0"/>
                <a:ea typeface="Times New Roman" panose="02020603050405020304" pitchFamily="18" charset="0"/>
                <a:cs typeface="HelveticaNeueLT-Roman"/>
              </a:rPr>
              <a:t> Owned PV </a:t>
            </a:r>
            <a:r>
              <a:rPr lang="en-GB" sz="1200" dirty="0" err="1">
                <a:solidFill>
                  <a:srgbClr val="000000"/>
                </a:solidFill>
                <a:latin typeface="Helvetica" panose="020B0604020202020204" pitchFamily="34" charset="0"/>
                <a:ea typeface="Times New Roman" panose="02020603050405020304" pitchFamily="18" charset="0"/>
                <a:cs typeface="HelveticaNeueLT-Roman"/>
              </a:rPr>
              <a:t>Panells</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No Onward Chain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£395</a:t>
            </a:r>
            <a:r>
              <a:rPr lang="en-GB" sz="1900" dirty="0">
                <a:solidFill>
                  <a:srgbClr val="000000"/>
                </a:solidFill>
                <a:latin typeface="HelveticaNeueLT-Roman"/>
                <a:ea typeface="Times New Roman" panose="02020603050405020304" pitchFamily="18" charset="0"/>
                <a:cs typeface="HelveticaNeueLT-Roman"/>
              </a:rPr>
              <a:t>,</a:t>
            </a:r>
            <a:r>
              <a:rPr lang="en-GB" sz="1900" dirty="0">
                <a:solidFill>
                  <a:srgbClr val="000000"/>
                </a:solidFill>
                <a:effectLst/>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3 </a:t>
            </a:r>
            <a:r>
              <a:rPr lang="en-GB" sz="1800" dirty="0" err="1">
                <a:solidFill>
                  <a:srgbClr val="FFFFFF"/>
                </a:solidFill>
                <a:effectLst/>
                <a:latin typeface="HelveticaNeueLT-Medium"/>
                <a:ea typeface="Times New Roman" panose="02020603050405020304" pitchFamily="18" charset="0"/>
              </a:rPr>
              <a:t>Warneford</a:t>
            </a:r>
            <a:r>
              <a:rPr lang="en-GB" sz="1800" dirty="0">
                <a:solidFill>
                  <a:srgbClr val="FFFFFF"/>
                </a:solidFill>
                <a:effectLst/>
                <a:latin typeface="HelveticaNeueLT-Medium"/>
                <a:ea typeface="Times New Roman" panose="02020603050405020304" pitchFamily="18" charset="0"/>
              </a:rPr>
              <a:t> Gardens, Exmouth, EX8 4EN</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5EC66310-E1D4-AFD0-3DDD-7A776D25D8F7}"/>
              </a:ext>
            </a:extLst>
          </p:cNvPr>
          <p:cNvPicPr>
            <a:picLocks noChangeAspect="1" noChangeArrowheads="1"/>
          </p:cNvPicPr>
          <p:nvPr/>
        </p:nvPicPr>
        <p:blipFill>
          <a:blip r:embed="rId4"/>
          <a:srcRect/>
          <a:stretch/>
        </p:blipFill>
        <p:spPr bwMode="auto">
          <a:xfrm>
            <a:off x="8142635" y="2613068"/>
            <a:ext cx="6353466" cy="444840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8F504E9C-E76D-3D6D-5D1A-A85AB13EC177}"/>
              </a:ext>
            </a:extLst>
          </p:cNvPr>
          <p:cNvPicPr>
            <a:picLocks noChangeAspect="1" noChangeArrowheads="1"/>
          </p:cNvPicPr>
          <p:nvPr/>
        </p:nvPicPr>
        <p:blipFill>
          <a:blip r:embed="rId5"/>
          <a:srcRect/>
          <a:stretch/>
        </p:blipFill>
        <p:spPr bwMode="auto">
          <a:xfrm>
            <a:off x="558272" y="587766"/>
            <a:ext cx="3186584" cy="23899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a:extLst>
              <a:ext uri="{FF2B5EF4-FFF2-40B4-BE49-F238E27FC236}">
                <a16:creationId xmlns:a16="http://schemas.microsoft.com/office/drawing/2014/main" id="{4E4D36AE-55E2-FA53-69A1-529B622273CB}"/>
              </a:ext>
            </a:extLst>
          </p:cNvPr>
          <p:cNvPicPr>
            <a:picLocks noChangeAspect="1" noChangeArrowheads="1"/>
          </p:cNvPicPr>
          <p:nvPr/>
        </p:nvPicPr>
        <p:blipFill>
          <a:blip r:embed="rId6"/>
          <a:srcRect/>
          <a:stretch/>
        </p:blipFill>
        <p:spPr bwMode="auto">
          <a:xfrm>
            <a:off x="3894868" y="597114"/>
            <a:ext cx="3154301" cy="23657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a:extLst>
              <a:ext uri="{FF2B5EF4-FFF2-40B4-BE49-F238E27FC236}">
                <a16:creationId xmlns:a16="http://schemas.microsoft.com/office/drawing/2014/main" id="{F665E01B-8BE4-0BC8-508B-A8DF8BFEA9CA}"/>
              </a:ext>
            </a:extLst>
          </p:cNvPr>
          <p:cNvPicPr>
            <a:picLocks noChangeAspect="1" noChangeArrowheads="1"/>
          </p:cNvPicPr>
          <p:nvPr/>
        </p:nvPicPr>
        <p:blipFill>
          <a:blip r:embed="rId7"/>
          <a:srcRect/>
          <a:stretch/>
        </p:blipFill>
        <p:spPr bwMode="auto">
          <a:xfrm>
            <a:off x="558272" y="3122201"/>
            <a:ext cx="3186583" cy="218489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a:extLst>
              <a:ext uri="{FF2B5EF4-FFF2-40B4-BE49-F238E27FC236}">
                <a16:creationId xmlns:a16="http://schemas.microsoft.com/office/drawing/2014/main" id="{6838DCE7-278A-F1A9-EE69-E138DFC720FC}"/>
              </a:ext>
            </a:extLst>
          </p:cNvPr>
          <p:cNvPicPr>
            <a:picLocks noChangeAspect="1" noChangeArrowheads="1"/>
          </p:cNvPicPr>
          <p:nvPr/>
        </p:nvPicPr>
        <p:blipFill>
          <a:blip r:embed="rId8"/>
          <a:srcRect/>
          <a:stretch/>
        </p:blipFill>
        <p:spPr bwMode="auto">
          <a:xfrm>
            <a:off x="3894867" y="3122201"/>
            <a:ext cx="3154302" cy="22012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a:extLst>
              <a:ext uri="{FF2B5EF4-FFF2-40B4-BE49-F238E27FC236}">
                <a16:creationId xmlns:a16="http://schemas.microsoft.com/office/drawing/2014/main" id="{B0017E7B-96CF-D42A-A38A-31F3BCEAF081}"/>
              </a:ext>
            </a:extLst>
          </p:cNvPr>
          <p:cNvPicPr>
            <a:picLocks noChangeAspect="1" noChangeArrowheads="1"/>
          </p:cNvPicPr>
          <p:nvPr/>
        </p:nvPicPr>
        <p:blipFill>
          <a:blip r:embed="rId9"/>
          <a:srcRect/>
          <a:stretch/>
        </p:blipFill>
        <p:spPr bwMode="auto">
          <a:xfrm>
            <a:off x="558272" y="5488312"/>
            <a:ext cx="3186583" cy="220121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a:extLst>
              <a:ext uri="{FF2B5EF4-FFF2-40B4-BE49-F238E27FC236}">
                <a16:creationId xmlns:a16="http://schemas.microsoft.com/office/drawing/2014/main" id="{05BA76A1-E3A4-2926-99D6-933EEA7FC7CC}"/>
              </a:ext>
            </a:extLst>
          </p:cNvPr>
          <p:cNvPicPr>
            <a:picLocks noChangeAspect="1" noChangeArrowheads="1"/>
          </p:cNvPicPr>
          <p:nvPr/>
        </p:nvPicPr>
        <p:blipFill>
          <a:blip r:embed="rId10"/>
          <a:srcRect/>
          <a:stretch/>
        </p:blipFill>
        <p:spPr bwMode="auto">
          <a:xfrm>
            <a:off x="3894867" y="5488312"/>
            <a:ext cx="3154302" cy="220121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024D1501-9DCA-0AAB-F309-C9D50810947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75830" y="7805662"/>
            <a:ext cx="2498196" cy="1747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9733434"/>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ea typeface="Times New Roman" panose="02020603050405020304" pitchFamily="18" charset="0"/>
                <a:cs typeface="Helvetica-Bold"/>
              </a:rPr>
              <a:t>3 </a:t>
            </a:r>
            <a:r>
              <a:rPr lang="en-GB" sz="1400" b="1" dirty="0" err="1">
                <a:solidFill>
                  <a:srgbClr val="333333"/>
                </a:solidFill>
                <a:latin typeface="Helvetica" panose="020B0604020202020204" pitchFamily="34" charset="0"/>
                <a:ea typeface="Times New Roman" panose="02020603050405020304" pitchFamily="18" charset="0"/>
                <a:cs typeface="Helvetica-Bold"/>
              </a:rPr>
              <a:t>Warneford</a:t>
            </a:r>
            <a:r>
              <a:rPr lang="en-GB" sz="1400" b="1" dirty="0">
                <a:solidFill>
                  <a:srgbClr val="333333"/>
                </a:solidFill>
                <a:latin typeface="Helvetica" panose="020B0604020202020204" pitchFamily="34" charset="0"/>
                <a:ea typeface="Times New Roman" panose="02020603050405020304" pitchFamily="18" charset="0"/>
                <a:cs typeface="Helvetica-Bold"/>
              </a:rPr>
              <a:t> Gardens, Exmouth, EX8 4EN</a:t>
            </a:r>
            <a:endParaRPr lang="en-GB" sz="1400" b="1" dirty="0">
              <a:solidFill>
                <a:srgbClr val="333333"/>
              </a:solidFill>
              <a:effectLst/>
              <a:latin typeface="Helvetica" panose="020B0604020202020204" pitchFamily="34" charset="0"/>
              <a:ea typeface="Times New Roman" panose="02020603050405020304" pitchFamily="18" charset="0"/>
              <a:cs typeface="Helvetica-Bold"/>
            </a:endParaRPr>
          </a:p>
          <a:p>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uPVC front door with oval shaped window and inset; outside light.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ENTRANCE PORCH: </a:t>
            </a:r>
            <a:r>
              <a:rPr lang="en-GB" sz="1250" dirty="0">
                <a:latin typeface="Helvetica" panose="020B0604020202020204" pitchFamily="34" charset="0"/>
                <a:cs typeface="Helvetica" panose="020B0604020202020204" pitchFamily="34" charset="0"/>
              </a:rPr>
              <a:t>Wood effect flooring; built-in cupboards which also houses solar panel inverter; inner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 </a:t>
            </a:r>
            <a:r>
              <a:rPr lang="en-GB" sz="1250" dirty="0">
                <a:latin typeface="Helvetica" panose="020B0604020202020204" pitchFamily="34" charset="0"/>
                <a:cs typeface="Helvetica" panose="020B0604020202020204" pitchFamily="34" charset="0"/>
              </a:rPr>
              <a:t>6.1m x 3.63m (20'0" x 11'11") A spacious and bright room with double glazed windows to front and side aspects; television point; telephone point; radiator; attractive fire surround housing living flame coal gas fire;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INNER HALLWAY: </a:t>
            </a:r>
            <a:r>
              <a:rPr lang="en-GB" sz="1250" dirty="0">
                <a:latin typeface="Helvetica" panose="020B0604020202020204" pitchFamily="34" charset="0"/>
                <a:cs typeface="Helvetica" panose="020B0604020202020204" pitchFamily="34" charset="0"/>
              </a:rPr>
              <a:t>Wood effect flooring; linen cupboard also housing Valliant gas boiler serving domestic hot water and gas central heating; access via loft ladder to roof space; radiator; telephone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 </a:t>
            </a:r>
            <a:r>
              <a:rPr lang="en-GB" sz="1250" dirty="0">
                <a:latin typeface="Helvetica" panose="020B0604020202020204" pitchFamily="34" charset="0"/>
                <a:cs typeface="Helvetica" panose="020B0604020202020204" pitchFamily="34" charset="0"/>
              </a:rPr>
              <a:t>3.61m x 2.69m (11'10" x 8'10") A modern well planned kitchen with pattern work top surfaces with a range of cupboards, drawer units and integrated dishwasher beneath; one and a quarter bowl sink unit with mixer tap; four ring gas hob with stainless steel chimney style extractor hood over; built-in oven and grill with cupboards above and drawer units below; wall mounted cupboards with concealed lighting under; tiled surrounds; tiled floor; radiator; space for large fridge freezer; pull out larder style cupboards to each side and cupboards over; double glazed window to side aspect.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CONSERVATORY: </a:t>
            </a:r>
            <a:r>
              <a:rPr lang="en-GB" sz="1250" dirty="0">
                <a:latin typeface="Helvetica" panose="020B0604020202020204" pitchFamily="34" charset="0"/>
                <a:cs typeface="Helvetica" panose="020B0604020202020204" pitchFamily="34" charset="0"/>
              </a:rPr>
              <a:t>3.48m x 3.3m (11'5" x 10'10")A fine addition to the accommodation extended to provide </a:t>
            </a:r>
            <a:r>
              <a:rPr lang="en-GB" sz="1250" b="1" dirty="0">
                <a:latin typeface="Helvetica" panose="020B0604020202020204" pitchFamily="34" charset="0"/>
                <a:cs typeface="Helvetica" panose="020B0604020202020204" pitchFamily="34" charset="0"/>
              </a:rPr>
              <a:t>SIDE WALKWAY</a:t>
            </a:r>
            <a:r>
              <a:rPr lang="en-GB" sz="1250" dirty="0">
                <a:latin typeface="Helvetica" panose="020B0604020202020204" pitchFamily="34" charset="0"/>
                <a:cs typeface="Helvetica" panose="020B0604020202020204" pitchFamily="34" charset="0"/>
              </a:rPr>
              <a:t> 4.39m x 1.02m (14'5" x 3'4") With double glazed door to front aspect and door to </a:t>
            </a:r>
            <a:r>
              <a:rPr lang="en-GB" sz="1250" b="1" dirty="0">
                <a:latin typeface="Helvetica" panose="020B0604020202020204" pitchFamily="34" charset="0"/>
                <a:cs typeface="Helvetica" panose="020B0604020202020204" pitchFamily="34" charset="0"/>
              </a:rPr>
              <a:t>STUDY/UTILITY ROOM; </a:t>
            </a:r>
            <a:r>
              <a:rPr lang="en-GB" sz="1250" dirty="0">
                <a:latin typeface="Helvetica" panose="020B0604020202020204" pitchFamily="34" charset="0"/>
                <a:cs typeface="Helvetica" panose="020B0604020202020204" pitchFamily="34" charset="0"/>
              </a:rPr>
              <a:t>wall lighting; radiator. The conservatory enjoys double glazed windows over looking the garden and sliding patio doors giving access to the garden; radiator; power sockets; fan light.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a:t>
            </a:r>
            <a:r>
              <a:rPr lang="en-GB" sz="1250" dirty="0">
                <a:latin typeface="Helvetica" panose="020B0604020202020204" pitchFamily="34" charset="0"/>
                <a:cs typeface="Helvetica" panose="020B0604020202020204" pitchFamily="34" charset="0"/>
              </a:rPr>
              <a:t> 4.42m x 3.3m (14'6" x 10'10") uPVC double glazed window to rear aspect; radiator; range of built-in bedroom furniture to include two bedside tables with display units over, range of built-in wardrobes, drawer units and high level storage cupboards over bed area; wall light; television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 </a:t>
            </a:r>
            <a:r>
              <a:rPr lang="en-GB" sz="1250" dirty="0">
                <a:latin typeface="Helvetica" panose="020B0604020202020204" pitchFamily="34" charset="0"/>
                <a:cs typeface="Helvetica" panose="020B0604020202020204" pitchFamily="34" charset="0"/>
              </a:rPr>
              <a:t>3.45m x 3.05m (11'4" x 10'0") uPVC double glazed window to rear aspect; radiator; television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SHOWER ROOM/WC:</a:t>
            </a:r>
            <a:r>
              <a:rPr lang="en-GB" sz="1250" dirty="0">
                <a:latin typeface="Helvetica" panose="020B0604020202020204" pitchFamily="34" charset="0"/>
                <a:cs typeface="Helvetica" panose="020B0604020202020204" pitchFamily="34" charset="0"/>
              </a:rPr>
              <a:t> 3.35m x 1.83m (11'0" x 6'0") Stylish suite with ease of access double shower cubicle with fixed rainfall hose and detachable shower head hose; splash screen; wash hand basin set on a tiled display shelf with cupboards under and mirror over; recess ceiling spotlights; fitted cupboard; WC with push button flush; chrome heated towel rail; light shaver socket; fully tiled walls; tiled floor; double glazed window with pattern glass; extractor fan light.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STUDY/UTILITY ROOM: </a:t>
            </a:r>
            <a:r>
              <a:rPr lang="en-GB" sz="1250" dirty="0">
                <a:latin typeface="Helvetica" panose="020B0604020202020204" pitchFamily="34" charset="0"/>
                <a:cs typeface="Helvetica" panose="020B0604020202020204" pitchFamily="34" charset="0"/>
              </a:rPr>
              <a:t>A versatile room formally the garage with radiator; plumbing for an automatic washing machine; double glazed windows to side and front aspect; fitted cupboards.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US" sz="1250" dirty="0">
              <a:latin typeface="Helvetica" panose="020B0604020202020204" pitchFamily="34" charset="0"/>
              <a:cs typeface="Helvetica" panose="020B0604020202020204" pitchFamily="34"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823576"/>
          </a:xfrm>
          <a:prstGeom prst="rect">
            <a:avLst/>
          </a:prstGeom>
          <a:noFill/>
        </p:spPr>
        <p:txBody>
          <a:bodyPr wrap="square" rtlCol="0">
            <a:spAutoFit/>
          </a:bodyPr>
          <a:lstStyle/>
          <a:p>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To the front of the property there is a block paved garden and driveway providing ample parking, raised flower beds, gate gives access to side garden with outside tap and vegetable garden. To the rear is an attractive garden planned with ease of maintenance in mind comprising of a patio area ideal for outside entertaining, raised fishpond and decorative stone garden, shed, greenhouse and a variety of shrub beds offering an array of colour.</a:t>
            </a:r>
          </a:p>
          <a:p>
            <a:br>
              <a:rPr lang="en-GB" sz="1250" dirty="0">
                <a:solidFill>
                  <a:srgbClr val="333333"/>
                </a:solidFill>
                <a:effectLst/>
                <a:latin typeface="Helvetica" panose="020B0604020202020204" pitchFamily="34" charset="0"/>
                <a:ea typeface="Times New Roman" panose="02020603050405020304" pitchFamily="18" charset="0"/>
                <a:cs typeface="Helvetica-Bold"/>
              </a:rPr>
            </a:br>
            <a:r>
              <a:rPr lang="en-GB" sz="1250" b="1" dirty="0">
                <a:solidFill>
                  <a:srgbClr val="333333"/>
                </a:solidFill>
                <a:effectLst/>
                <a:latin typeface="Helvetica" panose="020B0604020202020204" pitchFamily="34" charset="0"/>
                <a:ea typeface="Times New Roman" panose="02020603050405020304" pitchFamily="18" charset="0"/>
                <a:cs typeface="Helvetica-Bold"/>
              </a:rPr>
              <a:t>FLOOR PLAN: </a:t>
            </a:r>
            <a:endParaRPr lang="en-GB" sz="1250" b="1" dirty="0">
              <a:solidFill>
                <a:srgbClr val="333333"/>
              </a:solidFill>
              <a:latin typeface="Helvetica" panose="020B0604020202020204" pitchFamily="34" charset="0"/>
              <a:ea typeface="Times New Roman" panose="02020603050405020304" pitchFamily="18" charset="0"/>
              <a:cs typeface="Helvetica-Bold"/>
            </a:endParaRPr>
          </a:p>
          <a:p>
            <a:r>
              <a:rPr lang="en-GB" sz="1250" dirty="0">
                <a:solidFill>
                  <a:srgbClr val="333333"/>
                </a:solidFill>
                <a:effectLst/>
                <a:latin typeface="Helvetica" panose="020B0604020202020204" pitchFamily="34" charset="0"/>
                <a:ea typeface="Times New Roman" panose="02020603050405020304" pitchFamily="18" charset="0"/>
                <a:cs typeface="Helvetica-Bold"/>
              </a:rPr>
              <a:t>  </a:t>
            </a:r>
            <a:endParaRPr lang="en-GB" sz="1250" dirty="0">
              <a:effectLst/>
              <a:latin typeface="Times New Roman" panose="02020603050405020304" pitchFamily="18" charset="0"/>
              <a:ea typeface="Times New Roman" panose="02020603050405020304" pitchFamily="18" charset="0"/>
            </a:endParaRPr>
          </a:p>
        </p:txBody>
      </p:sp>
      <p:pic>
        <p:nvPicPr>
          <p:cNvPr id="2052" name="Picture 4">
            <a:extLst>
              <a:ext uri="{FF2B5EF4-FFF2-40B4-BE49-F238E27FC236}">
                <a16:creationId xmlns:a16="http://schemas.microsoft.com/office/drawing/2014/main" id="{785D7A53-234F-C13C-E343-052F6A2B4D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2186168"/>
            <a:ext cx="6429244" cy="7823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913</Words>
  <Application>Microsoft Office PowerPoint</Application>
  <PresentationFormat>Custom</PresentationFormat>
  <Paragraphs>22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20</cp:revision>
  <cp:lastPrinted>2023-12-01T15:10:59Z</cp:lastPrinted>
  <dcterms:created xsi:type="dcterms:W3CDTF">2023-03-19T13:39:10Z</dcterms:created>
  <dcterms:modified xsi:type="dcterms:W3CDTF">2024-05-31T11:09:25Z</dcterms:modified>
</cp:coreProperties>
</file>